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53" autoAdjust="0"/>
    <p:restoredTop sz="94660"/>
  </p:normalViewPr>
  <p:slideViewPr>
    <p:cSldViewPr>
      <p:cViewPr>
        <p:scale>
          <a:sx n="103" d="100"/>
          <a:sy n="103" d="100"/>
        </p:scale>
        <p:origin x="100" y="-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003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330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066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1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40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107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521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521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059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664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558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C8997-BFAD-42D6-9352-82517BEF52FC}" type="datetimeFigureOut">
              <a:rPr lang="en-AU" smtClean="0"/>
              <a:t>13/02/2025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33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TRULogo" Type="http://schemas.openxmlformats.org/officeDocument/2006/relationships/image" Target="../media/tru-log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817217D-03B9-D00E-9813-1734B92F3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653324"/>
              </p:ext>
            </p:extLst>
          </p:nvPr>
        </p:nvGraphicFramePr>
        <p:xfrm>
          <a:off x="263352" y="332656"/>
          <a:ext cx="11665296" cy="492888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1190427744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794416444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531240477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78200614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4098749566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877125478"/>
                    </a:ext>
                  </a:extLst>
                </a:gridCol>
              </a:tblGrid>
              <a:tr h="704126">
                <a:tc>
                  <a:txBody>
                    <a:bodyPr/>
                    <a:lstStyle/>
                    <a:p>
                      <a:r>
                        <a:rPr lang="en-US" dirty="0"/>
                        <a:t>Term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Term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Term 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Term 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Term 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Term 6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94602"/>
                  </a:ext>
                </a:extLst>
              </a:tr>
              <a:tr h="7041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338481"/>
                  </a:ext>
                </a:extLst>
              </a:tr>
              <a:tr h="7041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47261"/>
                  </a:ext>
                </a:extLst>
              </a:tr>
              <a:tr h="7041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268584"/>
                  </a:ext>
                </a:extLst>
              </a:tr>
              <a:tr h="7041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723192"/>
                  </a:ext>
                </a:extLst>
              </a:tr>
              <a:tr h="70412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282669"/>
                  </a:ext>
                </a:extLst>
              </a:tr>
              <a:tr h="70412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379615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BCE20C-4353-F96E-4F68-B2EFF8B86F6F}"/>
              </a:ext>
            </a:extLst>
          </p:cNvPr>
          <p:cNvSpPr/>
          <p:nvPr/>
        </p:nvSpPr>
        <p:spPr>
          <a:xfrm>
            <a:off x="407368" y="1124744"/>
            <a:ext cx="1656184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Course Registration</a:t>
            </a:r>
            <a:endParaRPr lang="en-CA" sz="1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835DF9-DB30-8AB8-0C94-5BBEBAE0BB9F}"/>
              </a:ext>
            </a:extLst>
          </p:cNvPr>
          <p:cNvSpPr/>
          <p:nvPr/>
        </p:nvSpPr>
        <p:spPr>
          <a:xfrm>
            <a:off x="1115300" y="1854366"/>
            <a:ext cx="1801686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Committee Selection</a:t>
            </a:r>
            <a:endParaRPr lang="en-CA" sz="1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ECD79F-19E0-E33B-9636-57E759E95C85}"/>
              </a:ext>
            </a:extLst>
          </p:cNvPr>
          <p:cNvSpPr/>
          <p:nvPr/>
        </p:nvSpPr>
        <p:spPr>
          <a:xfrm>
            <a:off x="1970127" y="2574826"/>
            <a:ext cx="1656184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Proposal and Literature Review</a:t>
            </a:r>
            <a:endParaRPr lang="en-CA" sz="1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A10EC52-FE5D-4C1A-CC0D-1D5E015FACD4}"/>
              </a:ext>
            </a:extLst>
          </p:cNvPr>
          <p:cNvSpPr/>
          <p:nvPr/>
        </p:nvSpPr>
        <p:spPr>
          <a:xfrm>
            <a:off x="3791744" y="3305447"/>
            <a:ext cx="1800200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Proposal Defense and Ethics Application</a:t>
            </a:r>
            <a:endParaRPr lang="en-CA" sz="1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65BC1B-95FB-78FB-B026-680EDFADF713}"/>
              </a:ext>
            </a:extLst>
          </p:cNvPr>
          <p:cNvSpPr/>
          <p:nvPr/>
        </p:nvSpPr>
        <p:spPr>
          <a:xfrm>
            <a:off x="2423592" y="4733796"/>
            <a:ext cx="2376264" cy="432048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Introduction to </a:t>
            </a:r>
            <a:r>
              <a:rPr lang="en-US" sz="1400" dirty="0" err="1"/>
              <a:t>GRADvantage</a:t>
            </a:r>
            <a:endParaRPr lang="en-CA" sz="1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B28E7B-4BC4-D64F-417A-37E8F01CC820}"/>
              </a:ext>
            </a:extLst>
          </p:cNvPr>
          <p:cNvSpPr/>
          <p:nvPr/>
        </p:nvSpPr>
        <p:spPr>
          <a:xfrm>
            <a:off x="263352" y="4725144"/>
            <a:ext cx="2016224" cy="432048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Scholarship Applications</a:t>
            </a:r>
            <a:endParaRPr lang="en-CA" sz="1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436877F-5E65-2287-6814-EB919DC5BB08}"/>
              </a:ext>
            </a:extLst>
          </p:cNvPr>
          <p:cNvSpPr/>
          <p:nvPr/>
        </p:nvSpPr>
        <p:spPr>
          <a:xfrm>
            <a:off x="4079776" y="1889236"/>
            <a:ext cx="1656184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Discussions Around Research Direction</a:t>
            </a:r>
            <a:endParaRPr lang="en-CA" sz="1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2B26C9-36E0-65C7-4FE5-4C98A1B0D9AC}"/>
              </a:ext>
            </a:extLst>
          </p:cNvPr>
          <p:cNvSpPr/>
          <p:nvPr/>
        </p:nvSpPr>
        <p:spPr>
          <a:xfrm>
            <a:off x="9336360" y="3305447"/>
            <a:ext cx="1585662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Edits and Submit to Committee</a:t>
            </a:r>
            <a:endParaRPr lang="en-CA" sz="14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8CF2924-94AB-97C3-8CBC-F5B10DBD3CCE}"/>
              </a:ext>
            </a:extLst>
          </p:cNvPr>
          <p:cNvSpPr/>
          <p:nvPr/>
        </p:nvSpPr>
        <p:spPr>
          <a:xfrm>
            <a:off x="7752129" y="3305447"/>
            <a:ext cx="1396980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First Draft</a:t>
            </a:r>
            <a:endParaRPr lang="en-CA" sz="1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34DE4B5-5F94-DF35-BDC5-0D293AFAC478}"/>
              </a:ext>
            </a:extLst>
          </p:cNvPr>
          <p:cNvSpPr/>
          <p:nvPr/>
        </p:nvSpPr>
        <p:spPr>
          <a:xfrm>
            <a:off x="5231904" y="2581857"/>
            <a:ext cx="3024336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Collect and Analyze Data</a:t>
            </a:r>
            <a:endParaRPr lang="en-CA" sz="1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206DB6D-A33A-A36E-5C2C-197B2557699F}"/>
              </a:ext>
            </a:extLst>
          </p:cNvPr>
          <p:cNvSpPr/>
          <p:nvPr/>
        </p:nvSpPr>
        <p:spPr>
          <a:xfrm>
            <a:off x="10992544" y="4005064"/>
            <a:ext cx="865582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Defense</a:t>
            </a:r>
            <a:endParaRPr lang="en-CA" sz="14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1E95B16-D918-69FE-3C2A-F1D5A996CCA7}"/>
              </a:ext>
            </a:extLst>
          </p:cNvPr>
          <p:cNvSpPr/>
          <p:nvPr/>
        </p:nvSpPr>
        <p:spPr>
          <a:xfrm>
            <a:off x="7232104" y="4721658"/>
            <a:ext cx="1801686" cy="412682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3MT/MNK/</a:t>
            </a:r>
            <a:r>
              <a:rPr lang="en-US" sz="1400" dirty="0" err="1"/>
              <a:t>GRADflix</a:t>
            </a:r>
            <a:endParaRPr lang="en-CA" sz="1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897481A-F7B0-8B40-6B2F-851B39D8F6D5}"/>
              </a:ext>
            </a:extLst>
          </p:cNvPr>
          <p:cNvSpPr/>
          <p:nvPr/>
        </p:nvSpPr>
        <p:spPr>
          <a:xfrm>
            <a:off x="5591944" y="4721658"/>
            <a:ext cx="792088" cy="432048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ISW</a:t>
            </a:r>
            <a:endParaRPr lang="en-CA" sz="14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089F759-7CF9-D07C-7134-975276900D47}"/>
              </a:ext>
            </a:extLst>
          </p:cNvPr>
          <p:cNvSpPr/>
          <p:nvPr/>
        </p:nvSpPr>
        <p:spPr>
          <a:xfrm>
            <a:off x="9783070" y="4721658"/>
            <a:ext cx="1801686" cy="412682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SHIFT Conference</a:t>
            </a:r>
            <a:endParaRPr lang="en-CA" sz="1400" dirty="0"/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279B27A0-26DB-41F8-FFAD-FD27838AB56C}"/>
              </a:ext>
            </a:extLst>
          </p:cNvPr>
          <p:cNvSpPr/>
          <p:nvPr/>
        </p:nvSpPr>
        <p:spPr>
          <a:xfrm>
            <a:off x="365290" y="4082593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A1A0B0EF-FD50-34B2-1BE3-AD9115AF194E}"/>
              </a:ext>
            </a:extLst>
          </p:cNvPr>
          <p:cNvSpPr/>
          <p:nvPr/>
        </p:nvSpPr>
        <p:spPr>
          <a:xfrm>
            <a:off x="899276" y="4079261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3346E4F-CBF3-DA00-4C50-32A3A47EAB78}"/>
              </a:ext>
            </a:extLst>
          </p:cNvPr>
          <p:cNvSpPr/>
          <p:nvPr/>
        </p:nvSpPr>
        <p:spPr>
          <a:xfrm>
            <a:off x="2044790" y="4082593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0CB137C6-9788-08B3-D89E-43AA550D1B1D}"/>
              </a:ext>
            </a:extLst>
          </p:cNvPr>
          <p:cNvSpPr/>
          <p:nvPr/>
        </p:nvSpPr>
        <p:spPr>
          <a:xfrm>
            <a:off x="1464678" y="4082593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0550D254-FEE6-25F4-1A37-F3676479456E}"/>
              </a:ext>
            </a:extLst>
          </p:cNvPr>
          <p:cNvSpPr/>
          <p:nvPr/>
        </p:nvSpPr>
        <p:spPr>
          <a:xfrm>
            <a:off x="2613696" y="4097120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7AAFF810-C5BD-DD12-6905-7BB5A279581E}"/>
              </a:ext>
            </a:extLst>
          </p:cNvPr>
          <p:cNvSpPr/>
          <p:nvPr/>
        </p:nvSpPr>
        <p:spPr>
          <a:xfrm>
            <a:off x="3821128" y="4079919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19821336-A10C-EDB6-1370-5FD781A0ECC8}"/>
              </a:ext>
            </a:extLst>
          </p:cNvPr>
          <p:cNvSpPr/>
          <p:nvPr/>
        </p:nvSpPr>
        <p:spPr>
          <a:xfrm>
            <a:off x="4947660" y="4079919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9A276AA9-63CB-8A78-C91F-33245177F132}"/>
              </a:ext>
            </a:extLst>
          </p:cNvPr>
          <p:cNvSpPr/>
          <p:nvPr/>
        </p:nvSpPr>
        <p:spPr>
          <a:xfrm>
            <a:off x="6010000" y="4079261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8DFFE148-758D-AEF6-D9A2-113C98DB6B49}"/>
              </a:ext>
            </a:extLst>
          </p:cNvPr>
          <p:cNvSpPr/>
          <p:nvPr/>
        </p:nvSpPr>
        <p:spPr>
          <a:xfrm>
            <a:off x="9034620" y="4079261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FACF3FD6-29EC-48EB-DCA6-5E8B1F27E7F6}"/>
              </a:ext>
            </a:extLst>
          </p:cNvPr>
          <p:cNvSpPr/>
          <p:nvPr/>
        </p:nvSpPr>
        <p:spPr>
          <a:xfrm>
            <a:off x="7492685" y="4079261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90C787A8-FC05-B220-DD8C-94C9EEFF3C0E}"/>
              </a:ext>
            </a:extLst>
          </p:cNvPr>
          <p:cNvSpPr/>
          <p:nvPr/>
        </p:nvSpPr>
        <p:spPr>
          <a:xfrm>
            <a:off x="9759186" y="4079261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Meet</a:t>
            </a:r>
            <a:endParaRPr lang="en-CA" sz="800" dirty="0">
              <a:solidFill>
                <a:schemeClr val="tx1"/>
              </a:solidFill>
            </a:endParaRPr>
          </a:p>
        </p:txBody>
      </p:sp>
      <p:sp>
        <p:nvSpPr>
          <p:cNvPr id="9001" name="TRU band"/>
          <p:cNvSpPr/>
          <p:nvPr/>
        </p:nvSpPr>
        <p:spPr>
          <a:xfrm>
            <a:off x="0" y="6126480"/>
            <a:ext cx="12192000" cy="731520"/>
          </a:xfrm>
          <a:prstGeom prst="rect">
            <a:avLst/>
          </a:prstGeom>
          <a:solidFill>
            <a:srgbClr val="003E51"/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9002" name="TRU logo" descr="Thompson Rivers University"/>
          <p:cNvPicPr>
            <a:picLocks noChangeAspect="1"/>
          </p:cNvPicPr>
          <p:nvPr/>
        </p:nvPicPr>
        <p:blipFill>
          <a:blip r:embed="rIdTRULogo"/>
          <a:stretch>
            <a:fillRect/>
          </a:stretch>
        </p:blipFill>
        <p:spPr>
          <a:xfrm>
            <a:off x="365760" y="6335088"/>
            <a:ext cx="1737360" cy="314304"/>
          </a:xfrm>
          <a:prstGeom prst="rect">
            <a:avLst/>
          </a:prstGeom>
        </p:spPr>
      </p:pic>
      <p:sp>
        <p:nvSpPr>
          <p:cNvPr id="9003" name="Acknowledgement"/>
          <p:cNvSpPr txBox="1"/>
          <p:nvPr/>
        </p:nvSpPr>
        <p:spPr>
          <a:xfrm>
            <a:off x="2377440" y="6126480"/>
            <a:ext cx="9448800" cy="731520"/>
          </a:xfrm>
          <a:prstGeom prst="rect">
            <a:avLst/>
          </a:prstGeom>
          <a:noFill/>
        </p:spPr>
        <p:txBody>
          <a:bodyPr wrap="square" anchor="ctr" lIns="91440" rIns="0">
            <a:normAutofit/>
          </a:bodyPr>
          <a:lstStyle/>
          <a:p>
            <a:pPr algn="r"/>
            <a:r>
              <a:rPr lang="en-CA" sz="1000" i="1">
                <a:solidFill>
                  <a:srgbClr val="FFFFFF"/>
                </a:solidFill>
                <a:latin typeface="Arial"/>
              </a:rPr>
              <a:t>This resource has been adapted for use at Thompson Rivers University with thanks to Brock University’s Supervisor Supports, developed by Brock University’s Faculty of Graduate Studies and Postdoctoral Affairs.</a:t>
            </a:r>
          </a:p>
        </p:txBody>
      </p:sp>
    </p:spTree>
    <p:extLst>
      <p:ext uri="{BB962C8B-B14F-4D97-AF65-F5344CB8AC3E}">
        <p14:creationId xmlns:p14="http://schemas.microsoft.com/office/powerpoint/2010/main" val="73342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18711</TotalTime>
  <Words>65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</dc:creator>
  <cp:lastModifiedBy>Stacia Heaton</cp:lastModifiedBy>
  <cp:revision>17</cp:revision>
  <dcterms:created xsi:type="dcterms:W3CDTF">2013-06-11T00:23:07Z</dcterms:created>
  <dcterms:modified xsi:type="dcterms:W3CDTF">2025-02-25T15:12:12Z</dcterms:modified>
</cp:coreProperties>
</file>