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A06270B-6140-BD6B-82CB-2D8960C1E1D2}" name="Katrina Carbonara" initials="KC" userId="S::kcarbonara@brocku.ca::90862bcb-6148-4d65-babe-1fc5b32774ab" providerId="AD"/>
  <p188:author id="{36CAFFF2-70D4-4567-73E1-52C54A35E086}" name="Danielle Morris-O'Connor" initials="DM" userId="S::dmorrisoconnor@brocku.ca::7e3f0e03-e2dd-40bc-a466-c77c21b3e92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204CA5-719A-4DFB-A61B-829C543B5D67}" v="5" dt="2025-02-25T15:58:30.394"/>
    <p1510:client id="{7821DF37-4259-E0E7-8A35-4DE6ECBFB970}" v="95" dt="2025-02-25T19:09:46.549"/>
    <p1510:client id="{E0BF138C-4E1A-4E0C-B466-116695A33A85}" v="3" dt="2025-02-25T16:22:30.2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60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0034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330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066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1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840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107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5212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5215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059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6647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558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C8997-BFAD-42D6-9352-82517BEF52FC}" type="datetimeFigureOut">
              <a:rPr lang="en-AU" smtClean="0"/>
              <a:t>25/02/2025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F25B5-6F79-4642-BADD-C76B3B41C4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33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TRULogo" Type="http://schemas.openxmlformats.org/officeDocument/2006/relationships/image" Target="../media/tru-log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817217D-03B9-D00E-9813-1734B92F3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253032"/>
              </p:ext>
            </p:extLst>
          </p:nvPr>
        </p:nvGraphicFramePr>
        <p:xfrm>
          <a:off x="285364" y="306574"/>
          <a:ext cx="11449272" cy="496855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862318">
                  <a:extLst>
                    <a:ext uri="{9D8B030D-6E8A-4147-A177-3AD203B41FA5}">
                      <a16:colId xmlns:a16="http://schemas.microsoft.com/office/drawing/2014/main" val="1190427744"/>
                    </a:ext>
                  </a:extLst>
                </a:gridCol>
                <a:gridCol w="2862318">
                  <a:extLst>
                    <a:ext uri="{9D8B030D-6E8A-4147-A177-3AD203B41FA5}">
                      <a16:colId xmlns:a16="http://schemas.microsoft.com/office/drawing/2014/main" val="3794416444"/>
                    </a:ext>
                  </a:extLst>
                </a:gridCol>
                <a:gridCol w="2862318">
                  <a:extLst>
                    <a:ext uri="{9D8B030D-6E8A-4147-A177-3AD203B41FA5}">
                      <a16:colId xmlns:a16="http://schemas.microsoft.com/office/drawing/2014/main" val="3531240477"/>
                    </a:ext>
                  </a:extLst>
                </a:gridCol>
                <a:gridCol w="2862318">
                  <a:extLst>
                    <a:ext uri="{9D8B030D-6E8A-4147-A177-3AD203B41FA5}">
                      <a16:colId xmlns:a16="http://schemas.microsoft.com/office/drawing/2014/main" val="2782006142"/>
                    </a:ext>
                  </a:extLst>
                </a:gridCol>
              </a:tblGrid>
              <a:tr h="709793">
                <a:tc>
                  <a:txBody>
                    <a:bodyPr/>
                    <a:lstStyle/>
                    <a:p>
                      <a:r>
                        <a:rPr lang="en-US"/>
                        <a:t>Year 1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Year 2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Year 3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Year 4</a:t>
                      </a:r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294602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338481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47261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268584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723192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282669"/>
                  </a:ext>
                </a:extLst>
              </a:tr>
              <a:tr h="709793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379615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BCE20C-4353-F96E-4F68-B2EFF8B86F6F}"/>
              </a:ext>
            </a:extLst>
          </p:cNvPr>
          <p:cNvSpPr/>
          <p:nvPr/>
        </p:nvSpPr>
        <p:spPr>
          <a:xfrm>
            <a:off x="407368" y="1124744"/>
            <a:ext cx="2808312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Course work complete</a:t>
            </a:r>
            <a:endParaRPr lang="en-CA" sz="14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835DF9-DB30-8AB8-0C94-5BBEBAE0BB9F}"/>
              </a:ext>
            </a:extLst>
          </p:cNvPr>
          <p:cNvSpPr/>
          <p:nvPr/>
        </p:nvSpPr>
        <p:spPr>
          <a:xfrm>
            <a:off x="623392" y="1842401"/>
            <a:ext cx="1498396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Form Committee and Meet</a:t>
            </a:r>
            <a:endParaRPr lang="en-CA" sz="14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F65BC1B-95FB-78FB-B026-680EDFADF713}"/>
              </a:ext>
            </a:extLst>
          </p:cNvPr>
          <p:cNvSpPr/>
          <p:nvPr/>
        </p:nvSpPr>
        <p:spPr>
          <a:xfrm>
            <a:off x="2423831" y="4674371"/>
            <a:ext cx="2376264" cy="432048"/>
          </a:xfrm>
          <a:prstGeom prst="roundRect">
            <a:avLst/>
          </a:prstGeom>
          <a:ln>
            <a:solidFill>
              <a:srgbClr val="00B18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Introduction to </a:t>
            </a:r>
            <a:r>
              <a:rPr lang="en-US" sz="1400" err="1"/>
              <a:t>GRADvantage</a:t>
            </a:r>
            <a:endParaRPr lang="en-CA" sz="14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3B28E7B-4BC4-D64F-417A-37E8F01CC820}"/>
              </a:ext>
            </a:extLst>
          </p:cNvPr>
          <p:cNvSpPr/>
          <p:nvPr/>
        </p:nvSpPr>
        <p:spPr>
          <a:xfrm>
            <a:off x="258938" y="4674371"/>
            <a:ext cx="2016224" cy="432048"/>
          </a:xfrm>
          <a:prstGeom prst="roundRect">
            <a:avLst/>
          </a:prstGeom>
          <a:ln>
            <a:solidFill>
              <a:srgbClr val="00B18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Scholarship Applications</a:t>
            </a:r>
            <a:endParaRPr lang="en-CA" sz="14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436877F-5E65-2287-6814-EB919DC5BB08}"/>
              </a:ext>
            </a:extLst>
          </p:cNvPr>
          <p:cNvSpPr/>
          <p:nvPr/>
        </p:nvSpPr>
        <p:spPr>
          <a:xfrm>
            <a:off x="4441945" y="1849250"/>
            <a:ext cx="1656184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Discussions Around Research Direction</a:t>
            </a:r>
            <a:endParaRPr lang="en-CA" sz="1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F2B26C9-36E0-65C7-4FE5-4C98A1B0D9AC}"/>
              </a:ext>
            </a:extLst>
          </p:cNvPr>
          <p:cNvSpPr/>
          <p:nvPr/>
        </p:nvSpPr>
        <p:spPr>
          <a:xfrm>
            <a:off x="9184993" y="2566887"/>
            <a:ext cx="1585662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Edits and Submit to Committee</a:t>
            </a:r>
            <a:endParaRPr lang="en-CA" sz="14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8CF2924-94AB-97C3-8CBC-F5B10DBD3CCE}"/>
              </a:ext>
            </a:extLst>
          </p:cNvPr>
          <p:cNvSpPr/>
          <p:nvPr/>
        </p:nvSpPr>
        <p:spPr>
          <a:xfrm>
            <a:off x="1060876" y="2575197"/>
            <a:ext cx="1500167" cy="42411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/>
              <a:t>Proposal and Literature Review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34DE4B5-5F94-DF35-BDC5-0D293AFAC478}"/>
              </a:ext>
            </a:extLst>
          </p:cNvPr>
          <p:cNvSpPr/>
          <p:nvPr/>
        </p:nvSpPr>
        <p:spPr>
          <a:xfrm>
            <a:off x="3396898" y="1106523"/>
            <a:ext cx="4114358" cy="4717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Research and Fieldwork</a:t>
            </a:r>
            <a:endParaRPr lang="en-CA" sz="14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206DB6D-A33A-A36E-5C2C-197B2557699F}"/>
              </a:ext>
            </a:extLst>
          </p:cNvPr>
          <p:cNvSpPr/>
          <p:nvPr/>
        </p:nvSpPr>
        <p:spPr>
          <a:xfrm>
            <a:off x="10524937" y="3297967"/>
            <a:ext cx="893291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Defense</a:t>
            </a:r>
            <a:endParaRPr lang="en-CA" sz="14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1E95B16-D918-69FE-3C2A-F1D5A996CCA7}"/>
              </a:ext>
            </a:extLst>
          </p:cNvPr>
          <p:cNvSpPr/>
          <p:nvPr/>
        </p:nvSpPr>
        <p:spPr>
          <a:xfrm>
            <a:off x="7245746" y="4693737"/>
            <a:ext cx="1801686" cy="412682"/>
          </a:xfrm>
          <a:prstGeom prst="roundRect">
            <a:avLst/>
          </a:prstGeom>
          <a:ln>
            <a:solidFill>
              <a:srgbClr val="00B18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3MT/MNK/</a:t>
            </a:r>
            <a:r>
              <a:rPr lang="en-US" sz="1400" err="1"/>
              <a:t>GRADflix</a:t>
            </a:r>
            <a:endParaRPr lang="en-CA" sz="140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897481A-F7B0-8B40-6B2F-851B39D8F6D5}"/>
              </a:ext>
            </a:extLst>
          </p:cNvPr>
          <p:cNvSpPr/>
          <p:nvPr/>
        </p:nvSpPr>
        <p:spPr>
          <a:xfrm>
            <a:off x="5484996" y="4674371"/>
            <a:ext cx="792088" cy="432048"/>
          </a:xfrm>
          <a:prstGeom prst="roundRect">
            <a:avLst/>
          </a:prstGeom>
          <a:ln>
            <a:solidFill>
              <a:srgbClr val="00B18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ISW</a:t>
            </a:r>
            <a:endParaRPr lang="en-CA" sz="140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089F759-7CF9-D07C-7134-975276900D47}"/>
              </a:ext>
            </a:extLst>
          </p:cNvPr>
          <p:cNvSpPr/>
          <p:nvPr/>
        </p:nvSpPr>
        <p:spPr>
          <a:xfrm>
            <a:off x="9624392" y="4674371"/>
            <a:ext cx="1801686" cy="412682"/>
          </a:xfrm>
          <a:prstGeom prst="roundRect">
            <a:avLst/>
          </a:prstGeom>
          <a:ln>
            <a:solidFill>
              <a:srgbClr val="00B18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SHIFT Conference</a:t>
            </a:r>
            <a:endParaRPr lang="en-CA" sz="1400"/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279B27A0-26DB-41F8-FFAD-FD27838AB56C}"/>
              </a:ext>
            </a:extLst>
          </p:cNvPr>
          <p:cNvSpPr/>
          <p:nvPr/>
        </p:nvSpPr>
        <p:spPr>
          <a:xfrm>
            <a:off x="365290" y="4082593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Meet</a:t>
            </a:r>
            <a:endParaRPr lang="en-CA" sz="800">
              <a:solidFill>
                <a:schemeClr val="tx1"/>
              </a:solidFill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A1A0B0EF-FD50-34B2-1BE3-AD9115AF194E}"/>
              </a:ext>
            </a:extLst>
          </p:cNvPr>
          <p:cNvSpPr/>
          <p:nvPr/>
        </p:nvSpPr>
        <p:spPr>
          <a:xfrm>
            <a:off x="1051676" y="4088226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Meet</a:t>
            </a:r>
            <a:endParaRPr lang="en-CA" sz="800">
              <a:solidFill>
                <a:schemeClr val="tx1"/>
              </a:solidFill>
            </a:endParaRP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A3346E4F-CBF3-DA00-4C50-32A3A47EAB78}"/>
              </a:ext>
            </a:extLst>
          </p:cNvPr>
          <p:cNvSpPr/>
          <p:nvPr/>
        </p:nvSpPr>
        <p:spPr>
          <a:xfrm>
            <a:off x="2421308" y="4082593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Meet</a:t>
            </a:r>
            <a:endParaRPr lang="en-CA" sz="800">
              <a:solidFill>
                <a:schemeClr val="tx1"/>
              </a:solidFill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0CB137C6-9788-08B3-D89E-43AA550D1B1D}"/>
              </a:ext>
            </a:extLst>
          </p:cNvPr>
          <p:cNvSpPr/>
          <p:nvPr/>
        </p:nvSpPr>
        <p:spPr>
          <a:xfrm>
            <a:off x="1679831" y="4073628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Meet</a:t>
            </a:r>
            <a:endParaRPr lang="en-CA" sz="800">
              <a:solidFill>
                <a:schemeClr val="tx1"/>
              </a:solidFill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7AAFF810-C5BD-DD12-6905-7BB5A279581E}"/>
              </a:ext>
            </a:extLst>
          </p:cNvPr>
          <p:cNvSpPr/>
          <p:nvPr/>
        </p:nvSpPr>
        <p:spPr>
          <a:xfrm>
            <a:off x="3614940" y="4079919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Meet</a:t>
            </a:r>
            <a:endParaRPr lang="en-CA" sz="800">
              <a:solidFill>
                <a:schemeClr val="tx1"/>
              </a:solidFill>
            </a:endParaRP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19821336-A10C-EDB6-1370-5FD781A0ECC8}"/>
              </a:ext>
            </a:extLst>
          </p:cNvPr>
          <p:cNvSpPr/>
          <p:nvPr/>
        </p:nvSpPr>
        <p:spPr>
          <a:xfrm>
            <a:off x="4947660" y="4079919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Meet</a:t>
            </a:r>
            <a:endParaRPr lang="en-CA" sz="800">
              <a:solidFill>
                <a:schemeClr val="tx1"/>
              </a:solidFill>
            </a:endParaRP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9A276AA9-63CB-8A78-C91F-33245177F132}"/>
              </a:ext>
            </a:extLst>
          </p:cNvPr>
          <p:cNvSpPr/>
          <p:nvPr/>
        </p:nvSpPr>
        <p:spPr>
          <a:xfrm>
            <a:off x="6269976" y="4061332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Meet</a:t>
            </a:r>
            <a:endParaRPr lang="en-CA" sz="800">
              <a:solidFill>
                <a:schemeClr val="tx1"/>
              </a:solidFill>
            </a:endParaRP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8DFFE148-758D-AEF6-D9A2-113C98DB6B49}"/>
              </a:ext>
            </a:extLst>
          </p:cNvPr>
          <p:cNvSpPr/>
          <p:nvPr/>
        </p:nvSpPr>
        <p:spPr>
          <a:xfrm>
            <a:off x="9043585" y="4070296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Meet</a:t>
            </a:r>
            <a:endParaRPr lang="en-CA" sz="800">
              <a:solidFill>
                <a:schemeClr val="tx1"/>
              </a:solidFill>
            </a:endParaRP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FACF3FD6-29EC-48EB-DCA6-5E8B1F27E7F6}"/>
              </a:ext>
            </a:extLst>
          </p:cNvPr>
          <p:cNvSpPr/>
          <p:nvPr/>
        </p:nvSpPr>
        <p:spPr>
          <a:xfrm>
            <a:off x="7716803" y="4061332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Meet</a:t>
            </a:r>
            <a:endParaRPr lang="en-CA" sz="800">
              <a:solidFill>
                <a:schemeClr val="tx1"/>
              </a:solidFill>
            </a:endParaRP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90C787A8-FC05-B220-DD8C-94C9EEFF3C0E}"/>
              </a:ext>
            </a:extLst>
          </p:cNvPr>
          <p:cNvSpPr/>
          <p:nvPr/>
        </p:nvSpPr>
        <p:spPr>
          <a:xfrm>
            <a:off x="10299513" y="4065406"/>
            <a:ext cx="432048" cy="252028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003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Meet</a:t>
            </a:r>
            <a:endParaRPr lang="en-CA" sz="800">
              <a:solidFill>
                <a:schemeClr val="tx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8603CFA-D539-A265-B3B4-ECCB9230AC54}"/>
              </a:ext>
            </a:extLst>
          </p:cNvPr>
          <p:cNvSpPr/>
          <p:nvPr/>
        </p:nvSpPr>
        <p:spPr>
          <a:xfrm>
            <a:off x="3610941" y="3301724"/>
            <a:ext cx="1498396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Comprehensive Exams</a:t>
            </a:r>
            <a:endParaRPr lang="en-CA" sz="1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73C925-F082-88F1-61FF-75C7E73CD6D1}"/>
              </a:ext>
            </a:extLst>
          </p:cNvPr>
          <p:cNvSpPr/>
          <p:nvPr/>
        </p:nvSpPr>
        <p:spPr>
          <a:xfrm>
            <a:off x="2650503" y="2571474"/>
            <a:ext cx="1498396" cy="4320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/>
              <a:t>Ethics Application</a:t>
            </a:r>
            <a:endParaRPr lang="en-US" sz="1400" err="1">
              <a:ea typeface="Calibri"/>
              <a:cs typeface="Calibri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21CC9F4-1D3E-E461-E45D-5BC5574C9E76}"/>
              </a:ext>
            </a:extLst>
          </p:cNvPr>
          <p:cNvSpPr/>
          <p:nvPr/>
        </p:nvSpPr>
        <p:spPr>
          <a:xfrm>
            <a:off x="6851820" y="2584137"/>
            <a:ext cx="2146563" cy="41819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>
                <a:ea typeface="Calibri"/>
                <a:cs typeface="Calibri"/>
              </a:rPr>
              <a:t>Analyze and Write</a:t>
            </a:r>
          </a:p>
        </p:txBody>
      </p:sp>
      <p:sp>
        <p:nvSpPr>
          <p:cNvPr id="9001" name="TRU band"/>
          <p:cNvSpPr/>
          <p:nvPr/>
        </p:nvSpPr>
        <p:spPr>
          <a:xfrm>
            <a:off x="0" y="6126480"/>
            <a:ext cx="12192000" cy="731520"/>
          </a:xfrm>
          <a:prstGeom prst="rect">
            <a:avLst/>
          </a:prstGeom>
          <a:solidFill>
            <a:srgbClr val="003E51"/>
          </a:solidFill>
          <a:ln>
            <a:noFill/>
          </a:ln>
        </p:spPr>
        <p:txBody>
          <a:bodyPr/>
          <a:lstStyle/>
          <a:p>
            <a:endParaRPr lang="en-CA"/>
          </a:p>
        </p:txBody>
      </p:sp>
      <p:pic>
        <p:nvPicPr>
          <p:cNvPr id="9002" name="TRU logo" descr="Thompson Rivers University"/>
          <p:cNvPicPr>
            <a:picLocks noChangeAspect="1"/>
          </p:cNvPicPr>
          <p:nvPr/>
        </p:nvPicPr>
        <p:blipFill>
          <a:blip r:embed="rIdTRULogo"/>
          <a:stretch>
            <a:fillRect/>
          </a:stretch>
        </p:blipFill>
        <p:spPr>
          <a:xfrm>
            <a:off x="365760" y="6335088"/>
            <a:ext cx="1737360" cy="314304"/>
          </a:xfrm>
          <a:prstGeom prst="rect">
            <a:avLst/>
          </a:prstGeom>
        </p:spPr>
      </p:pic>
      <p:sp>
        <p:nvSpPr>
          <p:cNvPr id="9003" name="Acknowledgement"/>
          <p:cNvSpPr txBox="1"/>
          <p:nvPr/>
        </p:nvSpPr>
        <p:spPr>
          <a:xfrm>
            <a:off x="2377440" y="6126480"/>
            <a:ext cx="9448800" cy="731520"/>
          </a:xfrm>
          <a:prstGeom prst="rect">
            <a:avLst/>
          </a:prstGeom>
          <a:noFill/>
        </p:spPr>
        <p:txBody>
          <a:bodyPr wrap="square" anchor="ctr" lIns="91440" rIns="0">
            <a:normAutofit/>
          </a:bodyPr>
          <a:lstStyle/>
          <a:p>
            <a:pPr algn="r"/>
            <a:r>
              <a:rPr lang="en-CA" sz="1000" i="1">
                <a:solidFill>
                  <a:srgbClr val="FFFFFF"/>
                </a:solidFill>
                <a:latin typeface="Arial"/>
              </a:rPr>
              <a:t>This resource has been adapted for use at Thompson Rivers University with thanks to Brock University’s Supervisor Supports, developed by Brock University’s Faculty of Graduate Studies and Postdoctoral Affairs.</a:t>
            </a:r>
          </a:p>
        </p:txBody>
      </p:sp>
    </p:spTree>
    <p:extLst>
      <p:ext uri="{BB962C8B-B14F-4D97-AF65-F5344CB8AC3E}">
        <p14:creationId xmlns:p14="http://schemas.microsoft.com/office/powerpoint/2010/main" val="73342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351CF535D4C3448419D22012FE4CF0" ma:contentTypeVersion="18" ma:contentTypeDescription="Create a new document." ma:contentTypeScope="" ma:versionID="a954ee2285b9ceb96ea76309b108f659">
  <xsd:schema xmlns:xsd="http://www.w3.org/2001/XMLSchema" xmlns:xs="http://www.w3.org/2001/XMLSchema" xmlns:p="http://schemas.microsoft.com/office/2006/metadata/properties" xmlns:ns2="c332efeb-07d8-4c05-868e-cdbc6fba2929" xmlns:ns3="c5f7af52-2616-48b2-8243-ffd9e198098c" targetNamespace="http://schemas.microsoft.com/office/2006/metadata/properties" ma:root="true" ma:fieldsID="12471977de16804168e50d25b42b1b0e" ns2:_="" ns3:_="">
    <xsd:import namespace="c332efeb-07d8-4c05-868e-cdbc6fba2929"/>
    <xsd:import namespace="c5f7af52-2616-48b2-8243-ffd9e19809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2efeb-07d8-4c05-868e-cdbc6fba29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8d44918-0402-4173-a38e-4345c47fbb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f7af52-2616-48b2-8243-ffd9e198098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16bbe676-0da4-4bcc-8b4a-e565704d80a8}" ma:internalName="TaxCatchAll" ma:showField="CatchAllData" ma:web="c5f7af52-2616-48b2-8243-ffd9e19809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32efeb-07d8-4c05-868e-cdbc6fba2929">
      <Terms xmlns="http://schemas.microsoft.com/office/infopath/2007/PartnerControls"/>
    </lcf76f155ced4ddcb4097134ff3c332f>
    <TaxCatchAll xmlns="c5f7af52-2616-48b2-8243-ffd9e198098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0954DE-75BD-41BA-AB41-BD06E0E5927D}">
  <ds:schemaRefs>
    <ds:schemaRef ds:uri="c332efeb-07d8-4c05-868e-cdbc6fba2929"/>
    <ds:schemaRef ds:uri="c5f7af52-2616-48b2-8243-ffd9e198098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6BD4F65-97C3-499E-8564-820510D8A700}">
  <ds:schemaRefs>
    <ds:schemaRef ds:uri="c332efeb-07d8-4c05-868e-cdbc6fba2929"/>
    <ds:schemaRef ds:uri="c5f7af52-2616-48b2-8243-ffd9e198098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96BFF86-98DF-43A7-961E-EC6B9F82CC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hugh</dc:creator>
  <cp:lastModifiedBy>Stacia Heaton</cp:lastModifiedBy>
  <cp:revision>26</cp:revision>
  <dcterms:created xsi:type="dcterms:W3CDTF">2013-06-11T00:23:07Z</dcterms:created>
  <dcterms:modified xsi:type="dcterms:W3CDTF">2025-02-25T19:19:40Z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0x01010057351CF535D4C3448419D22012FE4CF0</vt:lpwstr>
  </property>
  <property fmtid="{D5CDD505-2E9C-101B-9397-08002B2CF9AE}" pid="3" name="MediaServiceImageTags">
    <vt:lpwstr/>
  </property>
</Properties>
</file>